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18" d="100"/>
          <a:sy n="118" d="100"/>
        </p:scale>
        <p:origin x="-504" y="7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gle/aeMp5tD5xmTHfMq27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5" name="Рисунок 111" descr="Вырезка экран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148" y="457200"/>
            <a:ext cx="1028132" cy="849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7860123" y="74711"/>
            <a:ext cx="128387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Приложение 1</a:t>
            </a: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1223628" y="398328"/>
            <a:ext cx="7452828" cy="6093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69875" fontAlgn="base">
              <a:spcBef>
                <a:spcPct val="0"/>
              </a:spcBef>
              <a:spcAft>
                <a:spcPct val="0"/>
              </a:spcAft>
              <a:tabLst>
                <a:tab pos="6300788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6300788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6300788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6300788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6300788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6300788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6300788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6300788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6300788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r"/>
              </a:tabLst>
            </a:pPr>
            <a:endParaRPr kumimoji="0" lang="en-US" altLang="ru-RU" sz="1600" b="0" i="0" u="none" strike="noStrike" cap="none" normalizeH="0" baseline="0" dirty="0" smtClean="0">
              <a:ln>
                <a:noFill/>
              </a:ln>
              <a:solidFill>
                <a:srgbClr val="17365D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r"/>
              </a:tabLst>
            </a:pPr>
            <a:endParaRPr lang="en-US" altLang="ru-RU" sz="1600" dirty="0">
              <a:solidFill>
                <a:srgbClr val="17365D"/>
              </a:solidFill>
              <a:ea typeface="Times New Roman" pitchFamily="18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r"/>
              </a:tabLst>
            </a:pPr>
            <a:endParaRPr kumimoji="0" lang="en-US" altLang="ru-RU" sz="1600" b="0" i="0" u="none" strike="noStrike" cap="none" normalizeH="0" baseline="0" dirty="0" smtClean="0">
              <a:ln>
                <a:noFill/>
              </a:ln>
              <a:solidFill>
                <a:srgbClr val="17365D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r"/>
              </a:tabLst>
            </a:pPr>
            <a:endParaRPr lang="en-US" altLang="ru-RU" sz="1600" dirty="0">
              <a:solidFill>
                <a:srgbClr val="17365D"/>
              </a:solidFill>
              <a:ea typeface="Times New Roman" pitchFamily="18" charset="0"/>
            </a:endParaRPr>
          </a:p>
          <a:p>
            <a:pPr marL="0" marR="0" lvl="0" indent="2698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r"/>
              </a:tabLst>
            </a:pP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Просим Вас принять участие в опросе по финансовой грамотности. </a:t>
            </a:r>
            <a:endParaRPr kumimoji="0" lang="en-US" altLang="ru-RU" sz="1600" b="1" i="0" u="none" strike="noStrike" cap="none" normalizeH="0" baseline="0" dirty="0" smtClean="0">
              <a:ln>
                <a:noFill/>
              </a:ln>
              <a:solidFill>
                <a:srgbClr val="17365D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2698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r"/>
              </a:tabLst>
            </a:pP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Это не отнимет много времени, а Ваши ответы будут использоваться в агрегированном виде. </a:t>
            </a:r>
            <a:endParaRPr kumimoji="0" lang="en-US" altLang="ru-RU" sz="1600" b="1" i="0" u="none" strike="noStrike" cap="none" normalizeH="0" baseline="0" dirty="0" smtClean="0">
              <a:ln>
                <a:noFill/>
              </a:ln>
              <a:solidFill>
                <a:srgbClr val="17365D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2698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r"/>
              </a:tabLst>
            </a:pP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2698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r"/>
              </a:tabLst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Людям бывает сложно разобраться в вопросах управления личными финансами: не хватает опыта и знаний применения финансовых инструментов. Поэтому в России реализуется национальная Стратегия повышения финансовой грамотности населения на 2017-2023 гг. </a:t>
            </a:r>
            <a:endParaRPr kumimoji="0" lang="en-US" altLang="ru-RU" sz="1600" b="0" i="0" u="none" strike="noStrike" cap="none" normalizeH="0" baseline="0" dirty="0" smtClean="0">
              <a:ln>
                <a:noFill/>
              </a:ln>
              <a:solidFill>
                <a:srgbClr val="17365D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2698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r"/>
              </a:tabLst>
            </a:pPr>
            <a:endParaRPr lang="en-US" altLang="ru-RU" sz="1600" dirty="0">
              <a:solidFill>
                <a:srgbClr val="17365D"/>
              </a:solidFill>
              <a:ea typeface="Times New Roman" pitchFamily="18" charset="0"/>
            </a:endParaRPr>
          </a:p>
          <a:p>
            <a:pPr marL="0" marR="0" lvl="0" indent="2698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r"/>
              </a:tabLst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Ваше личное участие в опросе будет содействовать подготовке полезных информационных материалов и позволит определить самые актуальные темы мероприятий по финансовому просвещению. </a:t>
            </a:r>
            <a:endParaRPr kumimoji="0" lang="en-US" altLang="ru-RU" sz="1600" b="0" i="0" u="none" strike="noStrike" cap="none" normalizeH="0" baseline="0" dirty="0" smtClean="0">
              <a:ln>
                <a:noFill/>
              </a:ln>
              <a:solidFill>
                <a:srgbClr val="17365D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2698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r"/>
              </a:tabLst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Анкета состоит из 28 вопросов. Просим отвечать без дополнительной подготовки и поиска информации.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r"/>
              </a:tabLst>
            </a:pPr>
            <a:endParaRPr kumimoji="0" lang="en-US" altLang="ru-RU" sz="1200" b="1" i="0" u="none" strike="noStrike" cap="none" normalizeH="0" baseline="0" dirty="0" smtClean="0">
              <a:ln>
                <a:noFill/>
              </a:ln>
              <a:solidFill>
                <a:srgbClr val="17365D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r"/>
              </a:tabLst>
            </a:pPr>
            <a:endParaRPr lang="en-US" altLang="ru-RU" sz="1200" b="1" dirty="0">
              <a:solidFill>
                <a:srgbClr val="17365D"/>
              </a:solidFill>
              <a:ea typeface="Times New Roman" pitchFamily="18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r"/>
              </a:tabLst>
            </a:pP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Благодарим Вас за сотрудничество!</a:t>
            </a:r>
            <a:endParaRPr kumimoji="0" lang="ru-RU" alt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r"/>
              </a:tabLst>
            </a:pPr>
            <a:endParaRPr kumimoji="0" lang="en-US" altLang="ru-RU" sz="1200" b="0" i="0" u="none" strike="noStrike" cap="none" normalizeH="0" baseline="0" dirty="0" smtClean="0">
              <a:ln>
                <a:noFill/>
              </a:ln>
              <a:solidFill>
                <a:srgbClr val="17365D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r"/>
              </a:tabLst>
            </a:pPr>
            <a:endParaRPr lang="en-US" altLang="ru-RU" sz="1600" dirty="0">
              <a:solidFill>
                <a:srgbClr val="17365D"/>
              </a:solidFill>
              <a:ea typeface="Times New Roman" pitchFamily="18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r"/>
              </a:tabLst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ea typeface="Times New Roman" pitchFamily="18" charset="0"/>
              </a:rPr>
              <a:t>Ссылка на анкету: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ea typeface="Times New Roman" pitchFamily="18" charset="0"/>
                <a:hlinkClick r:id="rId3"/>
              </a:rPr>
              <a:t>https://forms.gle/aeMp5tD5xmTHfMq27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r"/>
              </a:tabLst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69875" y="1295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71600" y="656601"/>
            <a:ext cx="8172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269875" fontAlgn="base">
              <a:spcBef>
                <a:spcPct val="0"/>
              </a:spcBef>
              <a:spcAft>
                <a:spcPct val="0"/>
              </a:spcAft>
              <a:tabLst>
                <a:tab pos="6300788" algn="r"/>
              </a:tabLst>
            </a:pPr>
            <a:r>
              <a:rPr lang="ru-RU" altLang="ru-RU" sz="2600" b="1" dirty="0" smtClean="0">
                <a:solidFill>
                  <a:srgbClr val="17365D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Социологический </a:t>
            </a:r>
            <a:r>
              <a:rPr lang="ru-RU" altLang="ru-RU" sz="2600" b="1" dirty="0">
                <a:solidFill>
                  <a:srgbClr val="17365D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опрос «Финансовая грамотность»</a:t>
            </a:r>
            <a:endParaRPr lang="ru-RU" altLang="ru-RU" sz="2600" b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4129" y="5120954"/>
            <a:ext cx="1330319" cy="12937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1043218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22</Words>
  <Application>Microsoft Office PowerPoint</Application>
  <PresentationFormat>Экран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Христенко Анна Борисовна</dc:creator>
  <cp:lastModifiedBy>1</cp:lastModifiedBy>
  <cp:revision>5</cp:revision>
  <dcterms:created xsi:type="dcterms:W3CDTF">2019-08-15T12:33:08Z</dcterms:created>
  <dcterms:modified xsi:type="dcterms:W3CDTF">2019-09-10T07:37:23Z</dcterms:modified>
</cp:coreProperties>
</file>